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56" r:id="rId2"/>
    <p:sldId id="275" r:id="rId3"/>
    <p:sldId id="276" r:id="rId4"/>
    <p:sldId id="257" r:id="rId5"/>
    <p:sldId id="258" r:id="rId6"/>
    <p:sldId id="282" r:id="rId7"/>
    <p:sldId id="272" r:id="rId8"/>
    <p:sldId id="260" r:id="rId9"/>
    <p:sldId id="284" r:id="rId10"/>
    <p:sldId id="288" r:id="rId11"/>
    <p:sldId id="290" r:id="rId12"/>
    <p:sldId id="261" r:id="rId13"/>
    <p:sldId id="291" r:id="rId14"/>
    <p:sldId id="293" r:id="rId15"/>
    <p:sldId id="294" r:id="rId16"/>
    <p:sldId id="262" r:id="rId17"/>
    <p:sldId id="263" r:id="rId18"/>
    <p:sldId id="264" r:id="rId19"/>
    <p:sldId id="297" r:id="rId20"/>
    <p:sldId id="266" r:id="rId21"/>
    <p:sldId id="302" r:id="rId22"/>
    <p:sldId id="28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9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A1D965-55EC-49D0-897C-7B9201B486F0}" type="doc">
      <dgm:prSet loTypeId="urn:microsoft.com/office/officeart/2005/8/layout/vProcess5" loCatId="process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BB5B3FC-7EA7-48A8-B6A6-711CAFFD3A5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400" b="0" dirty="0" smtClean="0">
              <a:solidFill>
                <a:schemeClr val="tx1">
                  <a:lumMod val="95000"/>
                  <a:lumOff val="5000"/>
                </a:schemeClr>
              </a:solidFill>
            </a:rPr>
            <a:t>Выбор темы</a:t>
          </a:r>
        </a:p>
        <a:p>
          <a:pPr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F884B1AD-03C4-465F-AD22-738F4B1333F3}" type="parTrans" cxnId="{E7F45863-013E-47C8-998F-B3B91CD9F10F}">
      <dgm:prSet/>
      <dgm:spPr/>
      <dgm:t>
        <a:bodyPr/>
        <a:lstStyle/>
        <a:p>
          <a:endParaRPr lang="ru-RU"/>
        </a:p>
      </dgm:t>
    </dgm:pt>
    <dgm:pt modelId="{7995C7F6-F5D1-46C3-BA6E-2748EDFB89AA}" type="sibTrans" cxnId="{E7F45863-013E-47C8-998F-B3B91CD9F10F}">
      <dgm:prSet/>
      <dgm:spPr>
        <a:solidFill>
          <a:schemeClr val="tx2">
            <a:lumMod val="7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02817C24-C81C-420D-AE9B-C3D888BAC5B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400" b="0" dirty="0" smtClean="0">
              <a:solidFill>
                <a:schemeClr val="tx1">
                  <a:lumMod val="95000"/>
                  <a:lumOff val="5000"/>
                </a:schemeClr>
              </a:solidFill>
            </a:rPr>
            <a:t>Работа над проектом</a:t>
          </a:r>
        </a:p>
        <a:p>
          <a:pPr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F9E7041A-598F-4DC1-80F7-888B01ECEBFF}" type="parTrans" cxnId="{8BA33F1C-9C66-45B9-8005-900A0FDCE449}">
      <dgm:prSet/>
      <dgm:spPr/>
      <dgm:t>
        <a:bodyPr/>
        <a:lstStyle/>
        <a:p>
          <a:endParaRPr lang="ru-RU"/>
        </a:p>
      </dgm:t>
    </dgm:pt>
    <dgm:pt modelId="{A5111B3A-59C3-46E1-9E91-5B51C35500C2}" type="sibTrans" cxnId="{8BA33F1C-9C66-45B9-8005-900A0FDCE449}">
      <dgm:prSet/>
      <dgm:spPr>
        <a:solidFill>
          <a:schemeClr val="tx2">
            <a:lumMod val="7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B06A8BCA-4C8A-4C71-8B2B-259A82F10CA7}">
      <dgm:prSet phldrT="[Текст]" custT="1"/>
      <dgm:spPr/>
      <dgm:t>
        <a:bodyPr/>
        <a:lstStyle/>
        <a:p>
          <a:r>
            <a:rPr lang="ru-RU" sz="3600" baseline="0" dirty="0" smtClean="0">
              <a:solidFill>
                <a:schemeClr val="tx1"/>
              </a:solidFill>
            </a:rPr>
            <a:t>Презентация результатов работы</a:t>
          </a:r>
          <a:endParaRPr lang="ru-RU" sz="3600" baseline="0" dirty="0">
            <a:solidFill>
              <a:schemeClr val="tx1"/>
            </a:solidFill>
          </a:endParaRPr>
        </a:p>
      </dgm:t>
    </dgm:pt>
    <dgm:pt modelId="{82052556-F6D1-4C8E-AA10-90D3EE9513E7}" type="parTrans" cxnId="{05C0C759-EA03-491F-8635-7F4F6151B4FD}">
      <dgm:prSet/>
      <dgm:spPr/>
      <dgm:t>
        <a:bodyPr/>
        <a:lstStyle/>
        <a:p>
          <a:endParaRPr lang="ru-RU"/>
        </a:p>
      </dgm:t>
    </dgm:pt>
    <dgm:pt modelId="{C5C45C44-16C1-4EBE-A3F0-C976E1E3374D}" type="sibTrans" cxnId="{05C0C759-EA03-491F-8635-7F4F6151B4FD}">
      <dgm:prSet/>
      <dgm:spPr/>
      <dgm:t>
        <a:bodyPr/>
        <a:lstStyle/>
        <a:p>
          <a:endParaRPr lang="ru-RU"/>
        </a:p>
      </dgm:t>
    </dgm:pt>
    <dgm:pt modelId="{C8D9DEB0-15E0-4F9A-A5F8-FA8FBF6916A7}" type="pres">
      <dgm:prSet presAssocID="{46A1D965-55EC-49D0-897C-7B9201B486F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18A3F4-6650-4B12-A48E-219DCA7DB2D3}" type="pres">
      <dgm:prSet presAssocID="{46A1D965-55EC-49D0-897C-7B9201B486F0}" presName="dummyMaxCanvas" presStyleCnt="0">
        <dgm:presLayoutVars/>
      </dgm:prSet>
      <dgm:spPr/>
    </dgm:pt>
    <dgm:pt modelId="{E2F4A8ED-0B20-474C-AF78-1276012C5AD6}" type="pres">
      <dgm:prSet presAssocID="{46A1D965-55EC-49D0-897C-7B9201B486F0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9FC964-3679-4BCF-A9B4-476B8A4E8049}" type="pres">
      <dgm:prSet presAssocID="{46A1D965-55EC-49D0-897C-7B9201B486F0}" presName="ThreeNodes_2" presStyleLbl="node1" presStyleIdx="1" presStyleCnt="3" custScaleX="117647" custLinFactNeighborX="-11896" custLinFactNeighborY="-2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999D4-E09F-48D8-AAE0-86DF6070A67A}" type="pres">
      <dgm:prSet presAssocID="{46A1D965-55EC-49D0-897C-7B9201B486F0}" presName="ThreeNodes_3" presStyleLbl="node1" presStyleIdx="2" presStyleCnt="3" custScaleX="117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A72FD-733F-4CA4-850E-61C1AA14D5E9}" type="pres">
      <dgm:prSet presAssocID="{46A1D965-55EC-49D0-897C-7B9201B486F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B0624C-335E-4F38-BAF4-8FDBE90BE08F}" type="pres">
      <dgm:prSet presAssocID="{46A1D965-55EC-49D0-897C-7B9201B486F0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7B690F-435D-4608-B830-1CE1302F76FE}" type="pres">
      <dgm:prSet presAssocID="{46A1D965-55EC-49D0-897C-7B9201B486F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E339DA-59B7-4712-9912-861E753C27CD}" type="pres">
      <dgm:prSet presAssocID="{46A1D965-55EC-49D0-897C-7B9201B486F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97C30-0ACA-4198-A9E1-9662B946C342}" type="pres">
      <dgm:prSet presAssocID="{46A1D965-55EC-49D0-897C-7B9201B486F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39EA72-221C-416E-9959-340101D06AD9}" type="presOf" srcId="{B06A8BCA-4C8A-4C71-8B2B-259A82F10CA7}" destId="{F0F999D4-E09F-48D8-AAE0-86DF6070A67A}" srcOrd="0" destOrd="0" presId="urn:microsoft.com/office/officeart/2005/8/layout/vProcess5"/>
    <dgm:cxn modelId="{8BA33F1C-9C66-45B9-8005-900A0FDCE449}" srcId="{46A1D965-55EC-49D0-897C-7B9201B486F0}" destId="{02817C24-C81C-420D-AE9B-C3D888BAC5B5}" srcOrd="1" destOrd="0" parTransId="{F9E7041A-598F-4DC1-80F7-888B01ECEBFF}" sibTransId="{A5111B3A-59C3-46E1-9E91-5B51C35500C2}"/>
    <dgm:cxn modelId="{13118D70-6F6A-46EF-A848-AB13E62D2AB0}" type="presOf" srcId="{46A1D965-55EC-49D0-897C-7B9201B486F0}" destId="{C8D9DEB0-15E0-4F9A-A5F8-FA8FBF6916A7}" srcOrd="0" destOrd="0" presId="urn:microsoft.com/office/officeart/2005/8/layout/vProcess5"/>
    <dgm:cxn modelId="{423C3995-65AE-4E16-AA63-70ABF7A6E7D4}" type="presOf" srcId="{5BB5B3FC-7EA7-48A8-B6A6-711CAFFD3A58}" destId="{727B690F-435D-4608-B830-1CE1302F76FE}" srcOrd="1" destOrd="0" presId="urn:microsoft.com/office/officeart/2005/8/layout/vProcess5"/>
    <dgm:cxn modelId="{40BB10F3-BA9F-47A0-B9C3-0A8218E51C9A}" type="presOf" srcId="{B06A8BCA-4C8A-4C71-8B2B-259A82F10CA7}" destId="{CD097C30-0ACA-4198-A9E1-9662B946C342}" srcOrd="1" destOrd="0" presId="urn:microsoft.com/office/officeart/2005/8/layout/vProcess5"/>
    <dgm:cxn modelId="{D4A5910B-D274-45B3-9857-DE6107587851}" type="presOf" srcId="{02817C24-C81C-420D-AE9B-C3D888BAC5B5}" destId="{0EE339DA-59B7-4712-9912-861E753C27CD}" srcOrd="1" destOrd="0" presId="urn:microsoft.com/office/officeart/2005/8/layout/vProcess5"/>
    <dgm:cxn modelId="{BEE29E0B-DC8B-4C74-90EB-8ED4D8095F97}" type="presOf" srcId="{A5111B3A-59C3-46E1-9E91-5B51C35500C2}" destId="{E5B0624C-335E-4F38-BAF4-8FDBE90BE08F}" srcOrd="0" destOrd="0" presId="urn:microsoft.com/office/officeart/2005/8/layout/vProcess5"/>
    <dgm:cxn modelId="{E22F24AD-0AE3-45D0-8FFF-877F893CAB2B}" type="presOf" srcId="{7995C7F6-F5D1-46C3-BA6E-2748EDFB89AA}" destId="{ADAA72FD-733F-4CA4-850E-61C1AA14D5E9}" srcOrd="0" destOrd="0" presId="urn:microsoft.com/office/officeart/2005/8/layout/vProcess5"/>
    <dgm:cxn modelId="{05C0C759-EA03-491F-8635-7F4F6151B4FD}" srcId="{46A1D965-55EC-49D0-897C-7B9201B486F0}" destId="{B06A8BCA-4C8A-4C71-8B2B-259A82F10CA7}" srcOrd="2" destOrd="0" parTransId="{82052556-F6D1-4C8E-AA10-90D3EE9513E7}" sibTransId="{C5C45C44-16C1-4EBE-A3F0-C976E1E3374D}"/>
    <dgm:cxn modelId="{2AA4F41F-9408-4F2E-93DB-6EE1BF55B01C}" type="presOf" srcId="{5BB5B3FC-7EA7-48A8-B6A6-711CAFFD3A58}" destId="{E2F4A8ED-0B20-474C-AF78-1276012C5AD6}" srcOrd="0" destOrd="0" presId="urn:microsoft.com/office/officeart/2005/8/layout/vProcess5"/>
    <dgm:cxn modelId="{C5E75F67-6A13-4671-ADD7-E4A71A17DC1D}" type="presOf" srcId="{02817C24-C81C-420D-AE9B-C3D888BAC5B5}" destId="{DA9FC964-3679-4BCF-A9B4-476B8A4E8049}" srcOrd="0" destOrd="0" presId="urn:microsoft.com/office/officeart/2005/8/layout/vProcess5"/>
    <dgm:cxn modelId="{E7F45863-013E-47C8-998F-B3B91CD9F10F}" srcId="{46A1D965-55EC-49D0-897C-7B9201B486F0}" destId="{5BB5B3FC-7EA7-48A8-B6A6-711CAFFD3A58}" srcOrd="0" destOrd="0" parTransId="{F884B1AD-03C4-465F-AD22-738F4B1333F3}" sibTransId="{7995C7F6-F5D1-46C3-BA6E-2748EDFB89AA}"/>
    <dgm:cxn modelId="{3A6384BA-4F07-4D60-B9EB-A0AA0807F827}" type="presParOf" srcId="{C8D9DEB0-15E0-4F9A-A5F8-FA8FBF6916A7}" destId="{A118A3F4-6650-4B12-A48E-219DCA7DB2D3}" srcOrd="0" destOrd="0" presId="urn:microsoft.com/office/officeart/2005/8/layout/vProcess5"/>
    <dgm:cxn modelId="{4E0E5A34-EE77-430B-8F60-92F2AAB962AC}" type="presParOf" srcId="{C8D9DEB0-15E0-4F9A-A5F8-FA8FBF6916A7}" destId="{E2F4A8ED-0B20-474C-AF78-1276012C5AD6}" srcOrd="1" destOrd="0" presId="urn:microsoft.com/office/officeart/2005/8/layout/vProcess5"/>
    <dgm:cxn modelId="{29DD6C3C-CDFF-4AA8-B6B8-9EAB6DC73E61}" type="presParOf" srcId="{C8D9DEB0-15E0-4F9A-A5F8-FA8FBF6916A7}" destId="{DA9FC964-3679-4BCF-A9B4-476B8A4E8049}" srcOrd="2" destOrd="0" presId="urn:microsoft.com/office/officeart/2005/8/layout/vProcess5"/>
    <dgm:cxn modelId="{9AE9E422-62AA-4468-918B-2AA3E4F70B40}" type="presParOf" srcId="{C8D9DEB0-15E0-4F9A-A5F8-FA8FBF6916A7}" destId="{F0F999D4-E09F-48D8-AAE0-86DF6070A67A}" srcOrd="3" destOrd="0" presId="urn:microsoft.com/office/officeart/2005/8/layout/vProcess5"/>
    <dgm:cxn modelId="{0B0951B7-984E-4204-B965-7489A84DE52C}" type="presParOf" srcId="{C8D9DEB0-15E0-4F9A-A5F8-FA8FBF6916A7}" destId="{ADAA72FD-733F-4CA4-850E-61C1AA14D5E9}" srcOrd="4" destOrd="0" presId="urn:microsoft.com/office/officeart/2005/8/layout/vProcess5"/>
    <dgm:cxn modelId="{80924175-2735-44D8-857A-294AA56D2027}" type="presParOf" srcId="{C8D9DEB0-15E0-4F9A-A5F8-FA8FBF6916A7}" destId="{E5B0624C-335E-4F38-BAF4-8FDBE90BE08F}" srcOrd="5" destOrd="0" presId="urn:microsoft.com/office/officeart/2005/8/layout/vProcess5"/>
    <dgm:cxn modelId="{F7FFAF95-99DD-4EAE-B9A2-7D6BAF9778A4}" type="presParOf" srcId="{C8D9DEB0-15E0-4F9A-A5F8-FA8FBF6916A7}" destId="{727B690F-435D-4608-B830-1CE1302F76FE}" srcOrd="6" destOrd="0" presId="urn:microsoft.com/office/officeart/2005/8/layout/vProcess5"/>
    <dgm:cxn modelId="{ECB36AB6-0BA6-463F-A173-E0BD6231A99F}" type="presParOf" srcId="{C8D9DEB0-15E0-4F9A-A5F8-FA8FBF6916A7}" destId="{0EE339DA-59B7-4712-9912-861E753C27CD}" srcOrd="7" destOrd="0" presId="urn:microsoft.com/office/officeart/2005/8/layout/vProcess5"/>
    <dgm:cxn modelId="{3007F166-D5EF-4F92-BCDC-FC160C57689A}" type="presParOf" srcId="{C8D9DEB0-15E0-4F9A-A5F8-FA8FBF6916A7}" destId="{CD097C30-0ACA-4198-A9E1-9662B946C34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4A8ED-0B20-474C-AF78-1276012C5AD6}">
      <dsp:nvSpPr>
        <dsp:cNvPr id="0" name=""/>
        <dsp:cNvSpPr/>
      </dsp:nvSpPr>
      <dsp:spPr>
        <a:xfrm>
          <a:off x="-272729" y="0"/>
          <a:ext cx="6181886" cy="1382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400" b="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Выбор темы</a:t>
          </a:r>
        </a:p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-232235" y="40494"/>
        <a:ext cx="4690002" cy="1301565"/>
      </dsp:txXfrm>
    </dsp:sp>
    <dsp:sp modelId="{DA9FC964-3679-4BCF-A9B4-476B8A4E8049}">
      <dsp:nvSpPr>
        <dsp:cNvPr id="0" name=""/>
        <dsp:cNvSpPr/>
      </dsp:nvSpPr>
      <dsp:spPr>
        <a:xfrm>
          <a:off x="-272727" y="1584180"/>
          <a:ext cx="7272804" cy="1382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400" b="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Работа над проектом</a:t>
          </a:r>
        </a:p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-232233" y="1624674"/>
        <a:ext cx="5492851" cy="1301565"/>
      </dsp:txXfrm>
    </dsp:sp>
    <dsp:sp modelId="{F0F999D4-E09F-48D8-AAE0-86DF6070A67A}">
      <dsp:nvSpPr>
        <dsp:cNvPr id="0" name=""/>
        <dsp:cNvSpPr/>
      </dsp:nvSpPr>
      <dsp:spPr>
        <a:xfrm>
          <a:off x="272733" y="3225958"/>
          <a:ext cx="7272804" cy="1382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baseline="0" dirty="0" smtClean="0">
              <a:solidFill>
                <a:schemeClr val="tx1"/>
              </a:solidFill>
            </a:rPr>
            <a:t>Презентация результатов работы</a:t>
          </a:r>
          <a:endParaRPr lang="ru-RU" sz="3600" kern="1200" baseline="0" dirty="0">
            <a:solidFill>
              <a:schemeClr val="tx1"/>
            </a:solidFill>
          </a:endParaRPr>
        </a:p>
      </dsp:txBody>
      <dsp:txXfrm>
        <a:off x="313227" y="3266452"/>
        <a:ext cx="5492851" cy="1301565"/>
      </dsp:txXfrm>
    </dsp:sp>
    <dsp:sp modelId="{ADAA72FD-733F-4CA4-850E-61C1AA14D5E9}">
      <dsp:nvSpPr>
        <dsp:cNvPr id="0" name=""/>
        <dsp:cNvSpPr/>
      </dsp:nvSpPr>
      <dsp:spPr>
        <a:xfrm>
          <a:off x="5010497" y="1048436"/>
          <a:ext cx="898659" cy="898659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212695" y="1048436"/>
        <a:ext cx="494263" cy="676241"/>
      </dsp:txXfrm>
    </dsp:sp>
    <dsp:sp modelId="{E5B0624C-335E-4F38-BAF4-8FDBE90BE08F}">
      <dsp:nvSpPr>
        <dsp:cNvPr id="0" name=""/>
        <dsp:cNvSpPr/>
      </dsp:nvSpPr>
      <dsp:spPr>
        <a:xfrm>
          <a:off x="5555958" y="2652198"/>
          <a:ext cx="898659" cy="898659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758156" y="2652198"/>
        <a:ext cx="494263" cy="676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900BF-D559-468E-8A19-5679666DD2AF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4EB51-92A3-46A0-9139-94F6D975C2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852936"/>
            <a:ext cx="7772400" cy="18722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+mn-lt"/>
              </a:rPr>
              <a:t>«</a:t>
            </a:r>
            <a:r>
              <a:rPr lang="ru-RU" b="1" dirty="0" smtClean="0">
                <a:latin typeface="+mn-lt"/>
              </a:rPr>
              <a:t>Образовательный проект</a:t>
            </a:r>
            <a:r>
              <a:rPr lang="ru-RU" dirty="0" smtClean="0">
                <a:latin typeface="+mn-lt"/>
              </a:rPr>
              <a:t>»</a:t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+mn-lt"/>
              </a:rPr>
              <a:t>как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latin typeface="+mn-lt"/>
              </a:rPr>
              <a:t>конкурсное испытание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20688"/>
            <a:ext cx="6876256" cy="115212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Всероссийский конкурс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«Учитель года России» – 2020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Муниципальный этап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kp.ru/share/i/12/9587360/big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332656"/>
            <a:ext cx="2376264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443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Отличительные особенности данного конкурсного испытания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выстраивание конструктивного взаимодействия в командной работе,</a:t>
            </a:r>
          </a:p>
          <a:p>
            <a:r>
              <a:rPr lang="ru-RU" dirty="0" smtClean="0"/>
              <a:t> умение слушать и слышать;</a:t>
            </a:r>
          </a:p>
          <a:p>
            <a:r>
              <a:rPr lang="ru-RU" dirty="0" smtClean="0"/>
              <a:t>вовлеченность в разработку и представление проекта, умение осмыслить и переработать имеющийся опыт; </a:t>
            </a:r>
          </a:p>
          <a:p>
            <a:r>
              <a:rPr lang="ru-RU" dirty="0" smtClean="0"/>
              <a:t>культура речи и корректное использование понятийного аппарата;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31640" y="2276872"/>
            <a:ext cx="6264696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5</a:t>
            </a:r>
            <a:r>
              <a:rPr lang="ru-RU" sz="9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+ 13</a:t>
            </a:r>
            <a:endParaRPr lang="ru-RU" sz="9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548680"/>
            <a:ext cx="27821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Лауреаты</a:t>
            </a:r>
            <a:endParaRPr lang="ru-RU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4581128"/>
            <a:ext cx="36711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Члены жюри</a:t>
            </a:r>
            <a:endParaRPr lang="ru-RU" sz="4800" b="1" dirty="0"/>
          </a:p>
        </p:txBody>
      </p:sp>
      <p:sp>
        <p:nvSpPr>
          <p:cNvPr id="7" name="Стрелка вправо 6"/>
          <p:cNvSpPr/>
          <p:nvPr/>
        </p:nvSpPr>
        <p:spPr>
          <a:xfrm rot="5400000">
            <a:off x="2591780" y="1592796"/>
            <a:ext cx="86409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5328084" y="3897052"/>
            <a:ext cx="86409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06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Этапы конкурсного испытания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 </a:t>
            </a:r>
            <a:endParaRPr lang="ru-RU" sz="4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89733158"/>
              </p:ext>
            </p:extLst>
          </p:nvPr>
        </p:nvGraphicFramePr>
        <p:xfrm>
          <a:off x="755576" y="1412776"/>
          <a:ext cx="727280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Arial" pitchFamily="34" charset="0"/>
                <a:cs typeface="Arial" pitchFamily="34" charset="0"/>
              </a:rPr>
              <a:t>Выбор темы проекта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600" dirty="0" smtClean="0"/>
          </a:p>
          <a:p>
            <a:r>
              <a:rPr lang="ru-RU" sz="3600" dirty="0" smtClean="0"/>
              <a:t>15-минутное обсуждение, в ходе которого необходимо определить тему своего проекта, распределить зоны ответственности участников проекта.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pic>
        <p:nvPicPr>
          <p:cNvPr id="38914" name="Picture 2" descr="http://www.pureleverage.com/nataliabashkova/wp-content/uploads/sites/72215/2015/03/%D0%BF%D0%B5%D1%80%D0%B5%D0%B3%D0%BE%D0%B2%D0%BE%D1%80%D1%8B-%D1%87%D0%B5%D0%BB%D0%BE%D0%B2%D0%B5%D1%87%D0%BA%D0%B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620688"/>
            <a:ext cx="8568952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Порядок обсуждения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93776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Фиксация проблем, идей в виде кратких тезисов;</a:t>
            </a:r>
          </a:p>
          <a:p>
            <a:r>
              <a:rPr lang="ru-RU" sz="3600" dirty="0" smtClean="0"/>
              <a:t>Обсуждение и отбор наиболее интересных проблем;</a:t>
            </a:r>
          </a:p>
          <a:p>
            <a:r>
              <a:rPr lang="ru-RU" sz="3600" dirty="0" smtClean="0"/>
              <a:t>Формулировка темы проекта каждым участником;</a:t>
            </a:r>
          </a:p>
          <a:p>
            <a:r>
              <a:rPr lang="ru-RU" sz="3600" dirty="0" smtClean="0"/>
              <a:t>Совместная формулировка темы.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3528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Примеры проблем: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«Не все дети имеют возможности для летнего отдыха», </a:t>
            </a:r>
            <a:endParaRPr lang="ru-RU" sz="3600" dirty="0" smtClean="0"/>
          </a:p>
          <a:p>
            <a:r>
              <a:rPr lang="ru-RU" sz="3600" dirty="0" smtClean="0"/>
              <a:t>«Как создать индивидуальную образовательную траекторию ученика в массовой школе</a:t>
            </a:r>
            <a:r>
              <a:rPr lang="ru-RU" sz="3600" dirty="0" smtClean="0"/>
              <a:t>», </a:t>
            </a:r>
            <a:endParaRPr lang="ru-RU" sz="3600" dirty="0" smtClean="0"/>
          </a:p>
          <a:p>
            <a:r>
              <a:rPr lang="ru-RU" sz="3600" dirty="0" smtClean="0"/>
              <a:t>«Доступность дополнительного образования».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1556792"/>
            <a:ext cx="8686800" cy="268287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Часто </a:t>
            </a:r>
            <a:b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встречающиеся </a:t>
            </a:r>
            <a:b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ситуации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10344"/>
          </a:xfrm>
        </p:spPr>
        <p:txBody>
          <a:bodyPr/>
          <a:lstStyle/>
          <a:p>
            <a:pPr algn="ctr"/>
            <a:r>
              <a:rPr lang="ru-RU" dirty="0" smtClean="0">
                <a:latin typeface="+mn-lt"/>
              </a:rPr>
              <a:t>Диалог зашел в тупик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Каждый из участников презентовал свои домашние заготовки, и на этом обсуждение остановилось. </a:t>
            </a:r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/>
              <a:t>Возможные причины: </a:t>
            </a:r>
          </a:p>
          <a:p>
            <a:pPr algn="ctr">
              <a:buNone/>
            </a:pPr>
            <a:r>
              <a:rPr lang="ru-RU" dirty="0" smtClean="0"/>
              <a:t>Участники нацелены на реализацию своих идей и не вслушивались в высказывания коллег.</a:t>
            </a:r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/>
              <a:t>Возможные решения:</a:t>
            </a:r>
          </a:p>
          <a:p>
            <a:pPr algn="ctr">
              <a:buNone/>
            </a:pPr>
            <a:r>
              <a:rPr lang="ru-RU" dirty="0" smtClean="0"/>
              <a:t>Еще раз оценить идеи коллег и постараться увидеть в них интересную тему для проекта.</a:t>
            </a:r>
          </a:p>
          <a:p>
            <a:pPr algn="ctr">
              <a:buNone/>
            </a:pPr>
            <a:r>
              <a:rPr lang="ru-RU" dirty="0" smtClean="0"/>
              <a:t>Найти новую идею.</a:t>
            </a:r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355976" y="1988840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427984" y="3717032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тем проектов: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09120"/>
          </a:xfrm>
        </p:spPr>
        <p:txBody>
          <a:bodyPr>
            <a:normAutofit/>
          </a:bodyPr>
          <a:lstStyle/>
          <a:p>
            <a:r>
              <a:rPr lang="ru-RU" dirty="0"/>
              <a:t>Система взаимодействия участников образовательного процесса через наставничество и проектную деятельность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Школа – центр взаимодействия и сотрудничества поколений.</a:t>
            </a:r>
          </a:p>
          <a:p>
            <a:r>
              <a:rPr lang="ru-RU" dirty="0" smtClean="0"/>
              <a:t>Быть или не быть или проблема выбора выпускника школы.</a:t>
            </a:r>
            <a:endParaRPr lang="ru-RU" dirty="0" smtClean="0"/>
          </a:p>
          <a:p>
            <a:r>
              <a:rPr lang="ru-RU" dirty="0" smtClean="0"/>
              <a:t>Оценка качества образования.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latin typeface="Arial" pitchFamily="34" charset="0"/>
                <a:cs typeface="Arial" pitchFamily="34" charset="0"/>
              </a:rPr>
              <a:t>Работа </a:t>
            </a:r>
            <a:r>
              <a:rPr lang="ru-RU" sz="4400" b="1" dirty="0">
                <a:latin typeface="Arial" pitchFamily="34" charset="0"/>
                <a:cs typeface="Arial" pitchFamily="34" charset="0"/>
              </a:rPr>
              <a:t>над проектом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  Группы получают не менее 6 часов для разработки образовательного проекта и его оформления в электронном и/или другом формате.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064896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Психологические особенности работы над проектом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525963"/>
          </a:xfrm>
        </p:spPr>
        <p:txBody>
          <a:bodyPr/>
          <a:lstStyle/>
          <a:p>
            <a:r>
              <a:rPr lang="ru-RU" dirty="0" smtClean="0"/>
              <a:t>Каждый из участников является потенциальным лидером.</a:t>
            </a:r>
          </a:p>
          <a:p>
            <a:r>
              <a:rPr lang="ru-RU" dirty="0" smtClean="0"/>
              <a:t>В создании проектов со школьниками учитель, по умолчанию, является руководителем.</a:t>
            </a:r>
          </a:p>
          <a:p>
            <a:r>
              <a:rPr lang="ru-RU" dirty="0" smtClean="0"/>
              <a:t>Участники плохо знают друг друга, что осложняет процесс взаимодействия.</a:t>
            </a:r>
          </a:p>
          <a:p>
            <a:r>
              <a:rPr lang="ru-RU" dirty="0" smtClean="0"/>
              <a:t>Соперничество в конкурсе.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Возможные роли: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Генератор идей;</a:t>
            </a:r>
          </a:p>
          <a:p>
            <a:r>
              <a:rPr lang="ru-RU" dirty="0" smtClean="0"/>
              <a:t>Специалист;</a:t>
            </a:r>
          </a:p>
          <a:p>
            <a:r>
              <a:rPr lang="ru-RU" dirty="0" smtClean="0"/>
              <a:t>Координатор;</a:t>
            </a:r>
          </a:p>
          <a:p>
            <a:r>
              <a:rPr lang="ru-RU" dirty="0" smtClean="0"/>
              <a:t>Исполнитель;</a:t>
            </a:r>
          </a:p>
          <a:p>
            <a:r>
              <a:rPr lang="ru-RU" dirty="0" err="1" smtClean="0"/>
              <a:t>Мотиватор</a:t>
            </a:r>
            <a:r>
              <a:rPr lang="ru-RU" dirty="0" smtClean="0"/>
              <a:t>;</a:t>
            </a:r>
          </a:p>
          <a:p>
            <a:r>
              <a:rPr lang="ru-RU" dirty="0" smtClean="0"/>
              <a:t>Финишер;</a:t>
            </a:r>
          </a:p>
          <a:p>
            <a:r>
              <a:rPr lang="ru-RU" dirty="0" smtClean="0"/>
              <a:t>Продавец;</a:t>
            </a:r>
          </a:p>
          <a:p>
            <a:r>
              <a:rPr lang="ru-RU" dirty="0" smtClean="0"/>
              <a:t>Командный игрок.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+mn-lt"/>
              </a:rPr>
              <a:t>Типичные ситуации</a:t>
            </a:r>
            <a:endParaRPr lang="ru-RU" sz="5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Проект создает один человек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s://im3-tub-ru.yandex.net/i?id=f9db1b579d734dd73da8b50754135c01&amp;n=33&amp;h=215&amp;w=2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72816"/>
            <a:ext cx="3816424" cy="4291965"/>
          </a:xfrm>
          <a:prstGeom prst="rect">
            <a:avLst/>
          </a:prstGeom>
          <a:noFill/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139952" y="1412776"/>
            <a:ext cx="0" cy="4968552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124" name="Picture 4" descr="http://julialitvinova.com/wp-content/uploads/druz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364722"/>
            <a:ext cx="3744416" cy="3332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Один-два </a:t>
            </a:r>
            <a:r>
              <a:rPr lang="ru-RU" sz="3600" b="1" dirty="0">
                <a:latin typeface="Arial" pitchFamily="34" charset="0"/>
                <a:cs typeface="Arial" pitchFamily="34" charset="0"/>
              </a:rPr>
              <a:t>участника не могут интегрироваться в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группу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AutoShape 2" descr="http://ru.stockfresh.com/thumbs/texelart/2073619_3d-%D0%B1%D0%B5%D0%BB%D1%8B%D0%B9-%D0%BB%D1%8E%D0%B4%D0%B8-%D0%BA%D0%BE%D0%BC%D0%B0%D0%BD%D0%B4%D0%B0-%D0%B3%D0%BE%D0%BB%D0%BE%D0%B2%D0%BE%D0%BB%D0%BE%D0%BC%D0%BA%D0%B8-%D1%84%D0%BE%D0%B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3" name="Picture 3" descr="C:\Users\Учитель\Desktop\2073619_3d-белый-люди-команда-головоломки-фо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060848"/>
            <a:ext cx="4392488" cy="4121618"/>
          </a:xfrm>
          <a:prstGeom prst="rect">
            <a:avLst/>
          </a:prstGeom>
          <a:noFill/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580112" y="1556792"/>
            <a:ext cx="0" cy="4968552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485" name="Picture 5" descr="https://www.forwardline.com/sites/default/files/sites/default/files/uploads/thinkstockphotos-537347933.jpg"/>
          <p:cNvPicPr>
            <a:picLocks noChangeAspect="1" noChangeArrowheads="1"/>
          </p:cNvPicPr>
          <p:nvPr/>
        </p:nvPicPr>
        <p:blipFill>
          <a:blip r:embed="rId4" cstate="print"/>
          <a:srcRect l="52872"/>
          <a:stretch>
            <a:fillRect/>
          </a:stretch>
        </p:blipFill>
        <p:spPr bwMode="auto">
          <a:xfrm>
            <a:off x="6444208" y="2276872"/>
            <a:ext cx="2182290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Arial" pitchFamily="34" charset="0"/>
                <a:cs typeface="Arial" pitchFamily="34" charset="0"/>
              </a:rPr>
              <a:t>Р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аботает </a:t>
            </a:r>
            <a:r>
              <a:rPr lang="ru-RU" sz="3600" b="1" dirty="0">
                <a:latin typeface="Arial" pitchFamily="34" charset="0"/>
                <a:cs typeface="Arial" pitchFamily="34" charset="0"/>
              </a:rPr>
              <a:t>вся группа</a:t>
            </a:r>
          </a:p>
        </p:txBody>
      </p:sp>
      <p:pic>
        <p:nvPicPr>
          <p:cNvPr id="21506" name="Picture 2" descr="http://esanteam.ru/wp-content/uploads/2015/01/%D1%87%D0%B5%D0%BB%D0%BE%D0%B2%D0%B5%D1%87%D0%BA%D0%B8-%D0%BA%D1%80%D1%83%D0%B3.png"/>
          <p:cNvPicPr>
            <a:picLocks noChangeAspect="1" noChangeArrowheads="1"/>
          </p:cNvPicPr>
          <p:nvPr/>
        </p:nvPicPr>
        <p:blipFill>
          <a:blip r:embed="rId3" cstate="print"/>
          <a:srcRect l="1260" r="1721" b="10305"/>
          <a:stretch>
            <a:fillRect/>
          </a:stretch>
        </p:blipFill>
        <p:spPr bwMode="auto">
          <a:xfrm>
            <a:off x="1475656" y="1340768"/>
            <a:ext cx="5832648" cy="4827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+mn-lt"/>
              </a:rPr>
              <a:t>Критерии</a:t>
            </a:r>
            <a:endParaRPr lang="ru-RU" sz="44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Исследовательская деятельность</a:t>
            </a:r>
            <a:r>
              <a:rPr lang="ru-RU" dirty="0" smtClean="0"/>
              <a:t>;</a:t>
            </a:r>
            <a:endParaRPr lang="ru-RU" dirty="0" smtClean="0"/>
          </a:p>
          <a:p>
            <a:r>
              <a:rPr lang="ru-RU" dirty="0"/>
              <a:t>Коммуникационная и языковая культура</a:t>
            </a:r>
            <a:r>
              <a:rPr lang="ru-RU" dirty="0" smtClean="0"/>
              <a:t>;</a:t>
            </a:r>
            <a:endParaRPr lang="ru-RU" dirty="0" smtClean="0"/>
          </a:p>
          <a:p>
            <a:r>
              <a:rPr lang="ru-RU" dirty="0"/>
              <a:t>Актуальность и реалистичность решений</a:t>
            </a:r>
            <a:r>
              <a:rPr lang="ru-RU" dirty="0" smtClean="0"/>
              <a:t>;</a:t>
            </a:r>
            <a:endParaRPr lang="ru-RU" dirty="0" smtClean="0"/>
          </a:p>
          <a:p>
            <a:r>
              <a:rPr lang="ru-RU" dirty="0"/>
              <a:t>Результативность и продуктивность</a:t>
            </a:r>
            <a:r>
              <a:rPr lang="ru-RU" dirty="0" smtClean="0"/>
              <a:t>;</a:t>
            </a:r>
            <a:endParaRPr lang="ru-RU" dirty="0" smtClean="0"/>
          </a:p>
          <a:p>
            <a:r>
              <a:rPr lang="ru-RU" dirty="0"/>
              <a:t>Творчество и оригинальность в представлении </a:t>
            </a:r>
            <a:r>
              <a:rPr lang="ru-RU" dirty="0" smtClean="0"/>
              <a:t>проекта.</a:t>
            </a:r>
            <a:endParaRPr lang="ru-RU" dirty="0" smtClean="0"/>
          </a:p>
          <a:p>
            <a:pPr marL="0" indent="0" algn="ctr">
              <a:buNone/>
            </a:pPr>
            <a:r>
              <a:rPr lang="en-US" sz="2400" i="1" dirty="0" smtClean="0">
                <a:solidFill>
                  <a:srgbClr val="FF0000"/>
                </a:solidFill>
              </a:rPr>
              <a:t>Max – 50 </a:t>
            </a:r>
            <a:r>
              <a:rPr lang="ru-RU" sz="2400" i="1" dirty="0" smtClean="0">
                <a:solidFill>
                  <a:srgbClr val="FF0000"/>
                </a:solidFill>
              </a:rPr>
              <a:t>баллов</a:t>
            </a:r>
            <a:endParaRPr lang="ru-RU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Презентация проекта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3600" dirty="0" smtClean="0"/>
          </a:p>
          <a:p>
            <a:r>
              <a:rPr lang="ru-RU" sz="3600" dirty="0" smtClean="0"/>
              <a:t>Для представления образовательного проекта на сцене группа получает 20 минут и в течение 10 минут отвечает на вопросы экспертов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endParaRPr lang="ru-RU" sz="2400" b="1" i="1" dirty="0" smtClean="0">
              <a:solidFill>
                <a:srgbClr val="FF0000"/>
              </a:solidFill>
              <a:latin typeface="Times New Roman"/>
              <a:ea typeface="Calibri"/>
            </a:endParaRPr>
          </a:p>
          <a:p>
            <a:pPr marL="0" indent="0" algn="ctr">
              <a:buNone/>
            </a:pPr>
            <a:r>
              <a:rPr lang="ru-RU" sz="2400" b="1" i="1" dirty="0" smtClean="0">
                <a:solidFill>
                  <a:srgbClr val="FF0000"/>
                </a:solidFill>
                <a:latin typeface="Times New Roman"/>
                <a:ea typeface="Calibri"/>
              </a:rPr>
              <a:t>15 </a:t>
            </a:r>
            <a:r>
              <a:rPr lang="ru-RU" sz="2400" b="1" i="1" dirty="0">
                <a:solidFill>
                  <a:srgbClr val="FF0000"/>
                </a:solidFill>
                <a:latin typeface="Times New Roman"/>
                <a:ea typeface="Calibri"/>
              </a:rPr>
              <a:t>января 2020</a:t>
            </a:r>
            <a:r>
              <a:rPr lang="ru-RU" sz="2400" i="1" dirty="0">
                <a:solidFill>
                  <a:srgbClr val="FF0000"/>
                </a:solidFill>
                <a:latin typeface="Times New Roman"/>
                <a:ea typeface="Calibri"/>
              </a:rPr>
              <a:t> года </a:t>
            </a:r>
            <a:endParaRPr lang="ru-RU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0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Возможные  вопросы жюри: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Какова роль каждого участника в разработке проекта?</a:t>
            </a:r>
          </a:p>
          <a:p>
            <a:r>
              <a:rPr lang="ru-RU" dirty="0" smtClean="0"/>
              <a:t>Как трансформировалась идея проекта по мере работы над ним?</a:t>
            </a:r>
          </a:p>
          <a:p>
            <a:r>
              <a:rPr lang="ru-RU" dirty="0" smtClean="0"/>
              <a:t>Каковы дальнейшие перспективы проекта?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2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" y="44624"/>
            <a:ext cx="90368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8126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5300" i="1" dirty="0" smtClean="0">
                <a:latin typeface="+mn-lt"/>
              </a:rPr>
              <a:t>Спасибо за внимание!</a:t>
            </a:r>
            <a:r>
              <a:rPr lang="ru-RU" sz="5300" i="1" dirty="0" smtClean="0">
                <a:latin typeface="+mn-lt"/>
              </a:rPr>
              <a:t/>
            </a:r>
            <a:br>
              <a:rPr lang="ru-RU" sz="5300" i="1" dirty="0" smtClean="0">
                <a:latin typeface="+mn-lt"/>
              </a:rPr>
            </a:br>
            <a:r>
              <a:rPr lang="ru-RU" sz="5300" i="1" dirty="0" smtClean="0">
                <a:latin typeface="+mn-lt"/>
              </a:rPr>
              <a:t/>
            </a:r>
            <a:br>
              <a:rPr lang="ru-RU" sz="5300" i="1" dirty="0" smtClean="0">
                <a:latin typeface="+mn-lt"/>
              </a:rPr>
            </a:br>
            <a:r>
              <a:rPr lang="ru-RU" sz="3600" dirty="0" smtClean="0">
                <a:latin typeface="+mn-lt"/>
              </a:rPr>
              <a:t>Подробнее: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en-US" sz="4900" b="1" dirty="0" smtClean="0">
                <a:solidFill>
                  <a:srgbClr val="FF0000"/>
                </a:solidFill>
                <a:latin typeface="+mn-lt"/>
              </a:rPr>
              <a:t>teacher-of-russia.ru</a:t>
            </a:r>
            <a:r>
              <a:rPr lang="ru-RU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+mn-lt"/>
              </a:rPr>
            </a:b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://www.kp.ru/share/i/12/9587360/big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188640"/>
            <a:ext cx="2376264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3117</TotalTime>
  <Words>408</Words>
  <Application>Microsoft Office PowerPoint</Application>
  <PresentationFormat>Экран (4:3)</PresentationFormat>
  <Paragraphs>82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«Образовательный проект» как конкурсное испытание</vt:lpstr>
      <vt:lpstr>Отличительные особенности данного конкурсного испытания</vt:lpstr>
      <vt:lpstr>Презентация PowerPoint</vt:lpstr>
      <vt:lpstr>Этапы конкурсного испытания</vt:lpstr>
      <vt:lpstr>Выбор темы проекта</vt:lpstr>
      <vt:lpstr>Презентация PowerPoint</vt:lpstr>
      <vt:lpstr>Порядок обсуждения</vt:lpstr>
      <vt:lpstr>Примеры проблем:</vt:lpstr>
      <vt:lpstr>Часто  встречающиеся  ситуации</vt:lpstr>
      <vt:lpstr>Диалог зашел в тупик</vt:lpstr>
      <vt:lpstr>Примеры тем проектов: </vt:lpstr>
      <vt:lpstr>Работа над проектом</vt:lpstr>
      <vt:lpstr>Психологические особенности работы над проектом</vt:lpstr>
      <vt:lpstr>Возможные роли:</vt:lpstr>
      <vt:lpstr>Типичные ситуации</vt:lpstr>
      <vt:lpstr>Проект создает один человек</vt:lpstr>
      <vt:lpstr>Один-два участника не могут интегрироваться в группу</vt:lpstr>
      <vt:lpstr>Работает вся группа</vt:lpstr>
      <vt:lpstr>Критерии</vt:lpstr>
      <vt:lpstr>Презентация проекта</vt:lpstr>
      <vt:lpstr>Возможные  вопросы жюри:</vt:lpstr>
      <vt:lpstr>Спасибо за внимание!  Подробнее: teacher-of-russia.ru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Конкурсное испытание «Образовательный проект»</dc:title>
  <dc:creator>Учитель</dc:creator>
  <cp:lastModifiedBy>ПК-11</cp:lastModifiedBy>
  <cp:revision>77</cp:revision>
  <dcterms:created xsi:type="dcterms:W3CDTF">2016-08-13T11:03:19Z</dcterms:created>
  <dcterms:modified xsi:type="dcterms:W3CDTF">2019-11-29T06:01:59Z</dcterms:modified>
</cp:coreProperties>
</file>